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1"/>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683" r:id="rId21"/>
    <p:sldId id="685" r:id="rId22"/>
    <p:sldId id="875" r:id="rId23"/>
    <p:sldId id="877" r:id="rId24"/>
    <p:sldId id="876" r:id="rId25"/>
    <p:sldId id="694" r:id="rId26"/>
    <p:sldId id="695" r:id="rId27"/>
    <p:sldId id="879" r:id="rId28"/>
    <p:sldId id="881" r:id="rId29"/>
    <p:sldId id="882" r:id="rId30"/>
    <p:sldId id="883" r:id="rId31"/>
    <p:sldId id="884" r:id="rId32"/>
    <p:sldId id="885" r:id="rId33"/>
    <p:sldId id="886" r:id="rId34"/>
    <p:sldId id="726" r:id="rId35"/>
    <p:sldId id="727" r:id="rId36"/>
    <p:sldId id="730" r:id="rId37"/>
    <p:sldId id="728" r:id="rId38"/>
    <p:sldId id="729" r:id="rId39"/>
    <p:sldId id="732" r:id="rId40"/>
    <p:sldId id="731" r:id="rId41"/>
    <p:sldId id="873" r:id="rId42"/>
    <p:sldId id="703" r:id="rId43"/>
    <p:sldId id="704" r:id="rId44"/>
    <p:sldId id="705" r:id="rId45"/>
    <p:sldId id="706" r:id="rId46"/>
    <p:sldId id="707" r:id="rId47"/>
    <p:sldId id="708" r:id="rId48"/>
    <p:sldId id="709" r:id="rId49"/>
    <p:sldId id="710" r:id="rId50"/>
    <p:sldId id="711" r:id="rId51"/>
    <p:sldId id="734" r:id="rId52"/>
    <p:sldId id="870" r:id="rId53"/>
    <p:sldId id="871" r:id="rId54"/>
    <p:sldId id="869" r:id="rId55"/>
    <p:sldId id="738" r:id="rId56"/>
    <p:sldId id="743" r:id="rId57"/>
    <p:sldId id="891" r:id="rId58"/>
    <p:sldId id="745" r:id="rId59"/>
    <p:sldId id="746" r:id="rId60"/>
    <p:sldId id="747" r:id="rId61"/>
    <p:sldId id="749" r:id="rId62"/>
    <p:sldId id="750" r:id="rId63"/>
    <p:sldId id="892" r:id="rId64"/>
    <p:sldId id="893" r:id="rId65"/>
    <p:sldId id="895" r:id="rId66"/>
    <p:sldId id="755" r:id="rId67"/>
    <p:sldId id="756" r:id="rId68"/>
    <p:sldId id="757" r:id="rId69"/>
    <p:sldId id="758" r:id="rId70"/>
    <p:sldId id="759" r:id="rId71"/>
    <p:sldId id="760" r:id="rId72"/>
    <p:sldId id="762" r:id="rId73"/>
    <p:sldId id="788" r:id="rId74"/>
    <p:sldId id="789" r:id="rId75"/>
    <p:sldId id="790" r:id="rId76"/>
    <p:sldId id="792" r:id="rId77"/>
    <p:sldId id="793" r:id="rId78"/>
    <p:sldId id="770" r:id="rId79"/>
    <p:sldId id="771" r:id="rId80"/>
    <p:sldId id="772" r:id="rId81"/>
    <p:sldId id="773" r:id="rId82"/>
    <p:sldId id="774" r:id="rId83"/>
    <p:sldId id="775" r:id="rId84"/>
    <p:sldId id="776" r:id="rId85"/>
    <p:sldId id="777" r:id="rId86"/>
    <p:sldId id="778" r:id="rId87"/>
    <p:sldId id="779" r:id="rId88"/>
    <p:sldId id="780" r:id="rId89"/>
    <p:sldId id="782" r:id="rId90"/>
    <p:sldId id="783" r:id="rId91"/>
    <p:sldId id="794" r:id="rId92"/>
    <p:sldId id="795" r:id="rId93"/>
    <p:sldId id="796" r:id="rId94"/>
    <p:sldId id="797" r:id="rId95"/>
    <p:sldId id="798" r:id="rId96"/>
    <p:sldId id="799" r:id="rId97"/>
    <p:sldId id="887" r:id="rId98"/>
    <p:sldId id="889" r:id="rId99"/>
    <p:sldId id="800" r:id="rId100"/>
    <p:sldId id="801" r:id="rId101"/>
    <p:sldId id="862" r:id="rId102"/>
    <p:sldId id="863" r:id="rId103"/>
    <p:sldId id="865" r:id="rId104"/>
    <p:sldId id="866" r:id="rId105"/>
    <p:sldId id="867" r:id="rId106"/>
    <p:sldId id="868" r:id="rId107"/>
    <p:sldId id="802" r:id="rId108"/>
    <p:sldId id="857" r:id="rId109"/>
    <p:sldId id="858" r:id="rId110"/>
    <p:sldId id="804" r:id="rId111"/>
    <p:sldId id="860" r:id="rId112"/>
    <p:sldId id="859" r:id="rId113"/>
    <p:sldId id="805" r:id="rId114"/>
    <p:sldId id="846" r:id="rId115"/>
    <p:sldId id="847" r:id="rId116"/>
    <p:sldId id="829" r:id="rId117"/>
    <p:sldId id="834" r:id="rId118"/>
    <p:sldId id="831" r:id="rId119"/>
    <p:sldId id="832" r:id="rId120"/>
    <p:sldId id="833" r:id="rId121"/>
    <p:sldId id="835" r:id="rId122"/>
    <p:sldId id="836" r:id="rId123"/>
    <p:sldId id="837" r:id="rId124"/>
    <p:sldId id="840" r:id="rId125"/>
    <p:sldId id="841" r:id="rId126"/>
    <p:sldId id="838" r:id="rId127"/>
    <p:sldId id="839" r:id="rId128"/>
    <p:sldId id="842" r:id="rId129"/>
    <p:sldId id="843" r:id="rId130"/>
    <p:sldId id="821" r:id="rId131"/>
    <p:sldId id="822" r:id="rId132"/>
    <p:sldId id="823" r:id="rId133"/>
    <p:sldId id="849" r:id="rId134"/>
    <p:sldId id="890" r:id="rId135"/>
    <p:sldId id="850" r:id="rId136"/>
    <p:sldId id="852" r:id="rId137"/>
    <p:sldId id="853" r:id="rId138"/>
    <p:sldId id="854" r:id="rId139"/>
    <p:sldId id="856"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8F8F8"/>
    <a:srgbClr val="A6A6A6"/>
    <a:srgbClr val="F237E0"/>
    <a:srgbClr val="FD7D00"/>
    <a:srgbClr val="0070C0"/>
    <a:srgbClr val="FF4747"/>
    <a:srgbClr val="D37011"/>
    <a:srgbClr val="5B9BD5"/>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43" autoAdjust="0"/>
    <p:restoredTop sz="56637" autoAdjust="0"/>
  </p:normalViewPr>
  <p:slideViewPr>
    <p:cSldViewPr snapToGrid="0">
      <p:cViewPr varScale="1">
        <p:scale>
          <a:sx n="91" d="100"/>
          <a:sy n="91" d="100"/>
        </p:scale>
        <p:origin x="438" y="90"/>
      </p:cViewPr>
      <p:guideLst>
        <p:guide orient="horz" pos="264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10/17/2023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At the conclusion of that hour, assuming you stay awake, you'll leave this room with a basic understanding of how those techniques work and when to use them.</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that competes with Shutterfly and offers custom holiday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to Facebook; as far as Facebook can tell, it is </a:t>
            </a:r>
            <a:r>
              <a:rPr lang="en-US" sz="1200" b="1" i="0" kern="1200" dirty="0">
                <a:solidFill>
                  <a:schemeClr val="tx1"/>
                </a:solidFill>
                <a:effectLst/>
                <a:latin typeface="+mn-lt"/>
                <a:ea typeface="+mn-ea"/>
                <a:cs typeface="+mn-cs"/>
              </a:rPr>
              <a:t>Alice</a:t>
            </a:r>
            <a:r>
              <a:rPr lang="en-US" sz="1200" b="0" i="0" kern="1200" dirty="0">
                <a:solidFill>
                  <a:schemeClr val="tx1"/>
                </a:solidFill>
                <a:effectLst/>
                <a:latin typeface="+mn-lt"/>
                <a:ea typeface="+mn-ea"/>
                <a:cs typeface="+mn-cs"/>
              </a:rPr>
              <a:t> on the other end of the request, not this photo site.</a:t>
            </a: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gets to make her fancy greeting cards while keeping her account data safe. Win-win.</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an important point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have an access token for Alice's FB data, but is Alice </a:t>
            </a:r>
            <a:r>
              <a:rPr lang="en-US" sz="1200" b="1" i="0" kern="1200" dirty="0">
                <a:solidFill>
                  <a:schemeClr val="tx1"/>
                </a:solidFill>
                <a:effectLst/>
                <a:latin typeface="+mn-lt"/>
                <a:ea typeface="+mn-ea"/>
                <a:cs typeface="+mn-cs"/>
              </a:rPr>
              <a:t>authenticated</a:t>
            </a:r>
            <a:r>
              <a:rPr lang="en-US" sz="1200" b="0" i="0" kern="1200" dirty="0">
                <a:solidFill>
                  <a:schemeClr val="tx1"/>
                </a:solidFill>
                <a:effectLst/>
                <a:latin typeface="+mn-lt"/>
                <a:ea typeface="+mn-ea"/>
                <a:cs typeface="+mn-cs"/>
              </a:rPr>
              <a:t> to TTF?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be sure that it really is Alice 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It allows Alice to delegate access to her data, but </a:t>
            </a:r>
            <a:r>
              <a:rPr lang="en-US" sz="1200" b="0" i="1" kern="1200" dirty="0">
                <a:solidFill>
                  <a:schemeClr val="tx1"/>
                </a:solidFill>
                <a:effectLst/>
                <a:latin typeface="+mn-lt"/>
                <a:ea typeface="+mn-ea"/>
                <a:cs typeface="+mn-cs"/>
              </a:rPr>
              <a:t>doesn't </a:t>
            </a:r>
            <a:r>
              <a:rPr lang="en-US" sz="1200" b="0" i="0" kern="1200" dirty="0">
                <a:solidFill>
                  <a:schemeClr val="tx1"/>
                </a:solidFill>
                <a:effectLst/>
                <a:latin typeface="+mn-lt"/>
                <a:ea typeface="+mn-ea"/>
                <a:cs typeface="+mn-cs"/>
              </a:rPr>
              <a:t>allow anyone 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Can TTF give that user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The actual content stored at Super Secret doesn't matter, but it's definitely more sensitive than some Facebook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Keycards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Today we’re going to talk about the first two factors.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I’m not going to cover biometrics, but once you understand how the first two work you’ll have everything you need to understand biometrics too.</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still want to talk about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will help you understand the 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tell it.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easy, but some security people were calling a huge mistake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included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wire…</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458338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wire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a:t>
            </a:r>
            <a:r>
              <a:rPr lang="en-US" sz="1200" b="0" kern="1200" dirty="0">
                <a:solidFill>
                  <a:schemeClr val="tx1"/>
                </a:solidFill>
                <a:effectLst/>
                <a:latin typeface="+mn-lt"/>
                <a:ea typeface="+mn-ea"/>
                <a:cs typeface="+mn-cs"/>
              </a:rPr>
              <a:t> before being sent out over the wire…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makes it look like gibberish to anyone that's eavesdropping on the connection.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79337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what happens on the server when we validate that login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stick the user's plain text password directly into a database query and look for a matching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it would still be easy to verify the login.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first is that </a:t>
            </a:r>
            <a:r>
              <a:rPr lang="en-US" sz="1200" b="1" kern="1200" dirty="0">
                <a:solidFill>
                  <a:schemeClr val="tx1"/>
                </a:solidFill>
                <a:effectLst/>
                <a:latin typeface="+mn-lt"/>
                <a:ea typeface="+mn-ea"/>
                <a:cs typeface="+mn-cs"/>
              </a:rPr>
              <a:t>we</a:t>
            </a:r>
            <a:r>
              <a:rPr lang="en-US" sz="1200" b="0" kern="1200" dirty="0">
                <a:solidFill>
                  <a:schemeClr val="tx1"/>
                </a:solidFill>
                <a:effectLst/>
                <a:latin typeface="+mn-lt"/>
                <a:ea typeface="+mn-ea"/>
                <a:cs typeface="+mn-cs"/>
              </a:rPr>
              <a:t>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she entered the right password,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Secondly, if our website </a:t>
            </a:r>
            <a:r>
              <a:rPr lang="en-US" sz="1200" b="0" i="1" kern="1200" dirty="0">
                <a:solidFill>
                  <a:schemeClr val="tx1"/>
                </a:solidFill>
                <a:effectLst/>
                <a:latin typeface="+mn-lt"/>
                <a:ea typeface="+mn-ea"/>
                <a:cs typeface="+mn-cs"/>
              </a:rPr>
              <a:t>is able to </a:t>
            </a:r>
            <a:r>
              <a:rPr lang="en-US" sz="1200" b="0" i="0" kern="1200" dirty="0">
                <a:solidFill>
                  <a:schemeClr val="tx1"/>
                </a:solidFill>
                <a:effectLst/>
                <a:latin typeface="+mn-lt"/>
                <a:ea typeface="+mn-ea"/>
                <a:cs typeface="+mn-cs"/>
              </a:rPr>
              <a:t>decrypt the password, that's a weakness that a bad guy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if a bad guy gains access to our web server, he might be able to run some code that decrypts those values into their plain text passwords.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That wouldn't be an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exploit, but it's still an unnecessary risk.</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the next time that you need to choose an authentication strategy, you can make an educated decision and not a rookie mistake.</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OK, so </a:t>
            </a:r>
            <a:r>
              <a:rPr lang="en-US" sz="1200" b="0" i="1" kern="1200" dirty="0">
                <a:solidFill>
                  <a:schemeClr val="tx1"/>
                </a:solidFill>
                <a:effectLst/>
                <a:latin typeface="+mn-lt"/>
                <a:ea typeface="+mn-ea"/>
                <a:cs typeface="+mn-cs"/>
              </a:rPr>
              <a:t>technically </a:t>
            </a:r>
            <a:r>
              <a:rPr lang="en-US" sz="1200" b="0" i="0" kern="1200" dirty="0">
                <a:solidFill>
                  <a:schemeClr val="tx1"/>
                </a:solidFill>
                <a:effectLst/>
                <a:latin typeface="+mn-lt"/>
                <a:ea typeface="+mn-ea"/>
                <a:cs typeface="+mn-cs"/>
              </a:rPr>
              <a:t>that's a lie, there </a:t>
            </a:r>
            <a:r>
              <a:rPr lang="en-US" sz="1200" b="0" i="1" kern="1200" dirty="0">
                <a:solidFill>
                  <a:schemeClr val="tx1"/>
                </a:solidFill>
                <a:effectLst/>
                <a:latin typeface="+mn-lt"/>
                <a:ea typeface="+mn-ea"/>
                <a:cs typeface="+mn-cs"/>
              </a:rPr>
              <a:t>are </a:t>
            </a:r>
            <a:r>
              <a:rPr lang="en-US" sz="1200" b="0" i="0" kern="1200" dirty="0">
                <a:solidFill>
                  <a:schemeClr val="tx1"/>
                </a:solidFill>
                <a:effectLst/>
                <a:latin typeface="+mn-lt"/>
                <a:ea typeface="+mn-ea"/>
                <a:cs typeface="+mn-cs"/>
              </a:rPr>
              <a:t>the possibility of collisions, but for a cryptographically sound hashing algorithm they are extremely, extremely rare.</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That's why the standard advice is to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not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web server receives the login request, it hashes the plaintext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the same steps as if the password were encrypted, but…</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since hash values cannot be reversed, it's much harder for an attacker to extract the actual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By itself, this request doesn't tell us anything about the identity making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link it to the identity established during her prior authentication step?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easy thing is to use server-side sessions with a session cookie.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 and cookies are really awkward to use for programmatic API calls.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OAuth 1 and 2, how to sign a request using HMAC, or how to use JSON Web Tokens to replace server-side sessions, you may not get a lot out of this.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you are in the right place!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us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that describes how to send credentials via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There are multiple schemes, but this is what it looks like for Basic Auth.</a:t>
            </a: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scheme is "Basic", then by definition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in the format of "</a:t>
            </a:r>
            <a:r>
              <a:rPr lang="en-US" sz="1200" b="0" kern="1200" dirty="0" err="1">
                <a:solidFill>
                  <a:schemeClr val="tx1"/>
                </a:solidFill>
                <a:effectLst/>
                <a:latin typeface="+mn-lt"/>
                <a:ea typeface="+mn-ea"/>
                <a:cs typeface="+mn-cs"/>
              </a:rPr>
              <a:t>username:password</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how it works.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 my image here I truncated the value for aesthetic purposes. In reality, the full encoded value is sent.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Therefore, you need to make sure you’re only sending basic authentication over a secure connection. Just like the password form post we talked about, if an attacker can eavesdrop on the network then they can easily steal the credentials.</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Basic Auth supports some automated scenarios, but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cracked like SSL did before it, and an attacker steals that password off of the wire, they have total access to the user's account.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what Step 0 was even if I wanted to.</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care about internet standards or interoperability with a wide variety of clients then you might want to use the Authorization header with the Bearer scheme.</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5221151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you can also use a custom header, such as X-API-Key.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9558551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0117028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I </a:t>
            </a:r>
            <a:r>
              <a:rPr lang="en-US" sz="1200" i="1" kern="1200" dirty="0">
                <a:solidFill>
                  <a:schemeClr val="tx1"/>
                </a:solidFill>
                <a:effectLst/>
                <a:latin typeface="+mn-lt"/>
                <a:ea typeface="+mn-ea"/>
                <a:cs typeface="+mn-cs"/>
              </a:rPr>
              <a:t>have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the URL that was requested with its copy of Alice's key, and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…hashes that string using the same hash function that the client used.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result is a signature that was calculated by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 that was calculated on the server is different than the one that was passed in the request,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server knows to reject the request as invalid or unauthenticated.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list of topics we'll cover.</a:t>
            </a:r>
          </a:p>
          <a:p>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network.</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for the client application obtains that API key over some secure process. Maybe it's sent via encrypted email, or maybe they download it from our server, whatever.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Point is, some person is responsible for obtaining that API key </a:t>
            </a:r>
            <a:r>
              <a:rPr lang="en-US" sz="1200" b="1" i="0" kern="1200" dirty="0">
                <a:solidFill>
                  <a:schemeClr val="tx1"/>
                </a:solidFill>
                <a:effectLst/>
                <a:latin typeface="+mn-lt"/>
                <a:ea typeface="+mn-ea"/>
                <a:cs typeface="+mn-cs"/>
              </a:rPr>
              <a:t>in advance </a:t>
            </a:r>
            <a:r>
              <a:rPr lang="en-US" sz="1200" b="0" i="0" kern="1200" dirty="0">
                <a:solidFill>
                  <a:schemeClr val="tx1"/>
                </a:solidFill>
                <a:effectLst/>
                <a:latin typeface="+mn-lt"/>
                <a:ea typeface="+mn-ea"/>
                <a:cs typeface="+mn-cs"/>
              </a:rPr>
              <a:t>and then… </a:t>
            </a:r>
          </a:p>
          <a:p>
            <a:pPr marL="0" indent="0">
              <a:buFont typeface="Arial" panose="020B0604020202020204" pitchFamily="34" charset="0"/>
              <a:buNone/>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storing it 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app can then use the key to sign requests or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over TLS and then send the API key back to the browser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JavaScript is open to inspection by a malicious script</a:t>
            </a:r>
            <a:r>
              <a:rPr lang="en-US" sz="1200" b="0" i="0" kern="1200" dirty="0">
                <a:solidFill>
                  <a:schemeClr val="tx1"/>
                </a:solidFill>
                <a:effectLst/>
                <a:latin typeface="+mn-lt"/>
                <a:ea typeface="+mn-ea"/>
                <a:cs typeface="+mn-cs"/>
              </a:rPr>
              <a:t>, so we cannot make the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some technique other than API keys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refer to them as "JOT tokens", which has the same sort of redundancy as saying "ATM machine", but it sounds nice to my brain so I'm </a:t>
            </a:r>
            <a:r>
              <a:rPr lang="en-US" sz="1200" b="0" i="0" kern="1200" dirty="0" err="1">
                <a:solidFill>
                  <a:schemeClr val="tx1"/>
                </a:solidFill>
                <a:effectLst/>
                <a:latin typeface="+mn-lt"/>
                <a:ea typeface="+mn-ea"/>
                <a:cs typeface="+mn-cs"/>
              </a:rPr>
              <a:t>gonna</a:t>
            </a:r>
            <a:r>
              <a:rPr lang="en-US" sz="1200" b="0" i="0" kern="1200" dirty="0">
                <a:solidFill>
                  <a:schemeClr val="tx1"/>
                </a:solidFill>
                <a:effectLst/>
                <a:latin typeface="+mn-lt"/>
                <a:ea typeface="+mn-ea"/>
                <a:cs typeface="+mn-cs"/>
              </a:rPr>
              <a:t> keep doing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such as stating the username for the logged-in user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concepts that you need to keep in mind when securing a system: identity, authentication, and authorization. </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 The claims ARE.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one of those subsequent requests, it re-computes the signature using the claims from the token and its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compares that signature to the signature in the token.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so the claims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token were previously validated by the server itself and were not modified by the client or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Therefore, the server can trust the claims and can safely associate this request with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might recognize this pattern from when we talked about server-side sessions.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that with JSON Web Tokens, there is no additional "database" of session information; each JWT token is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only claim in the token is Alice's user ID, then the token can only be used for Authentication.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need to authorize the request, such as checking Alice's permissions, you'd have to run a query to get that data.</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Rather than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claims are signed by the server's own private key, so they can't be modified by any third party without failing validation; you can include whatever information you want directly in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trade-off that you need to consider if you want to use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a:t>
            </a:r>
            <a:r>
              <a:rPr lang="en-US" sz="1200" b="0" i="1" kern="1200" dirty="0">
                <a:solidFill>
                  <a:schemeClr val="tx1"/>
                </a:solidFill>
                <a:effectLst/>
                <a:latin typeface="+mn-lt"/>
                <a:ea typeface="+mn-ea"/>
                <a:cs typeface="+mn-cs"/>
              </a:rPr>
              <a:t>either </a:t>
            </a:r>
            <a:r>
              <a:rPr lang="en-US" sz="1200" b="0" i="0" kern="1200" dirty="0">
                <a:solidFill>
                  <a:schemeClr val="tx1"/>
                </a:solidFill>
                <a:effectLst/>
                <a:latin typeface="+mn-lt"/>
                <a:ea typeface="+mn-ea"/>
                <a:cs typeface="+mn-cs"/>
              </a:rPr>
              <a:t>store sensitive information in the claims, OR you can make the claims visible to your client-side JavaScript code.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can't have both; if you expose the claims to </a:t>
            </a:r>
            <a:r>
              <a:rPr lang="en-US" sz="1200" b="0" i="1" kern="1200" dirty="0">
                <a:solidFill>
                  <a:schemeClr val="tx1"/>
                </a:solidFill>
                <a:effectLst/>
                <a:latin typeface="+mn-lt"/>
                <a:ea typeface="+mn-ea"/>
                <a:cs typeface="+mn-cs"/>
              </a:rPr>
              <a:t>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then they are also exposed to </a:t>
            </a:r>
            <a:r>
              <a:rPr lang="en-US" sz="1200" b="0" i="1" kern="1200" dirty="0">
                <a:solidFill>
                  <a:schemeClr val="tx1"/>
                </a:solidFill>
                <a:effectLst/>
                <a:latin typeface="+mn-lt"/>
                <a:ea typeface="+mn-ea"/>
                <a:cs typeface="+mn-cs"/>
              </a:rPr>
              <a:t>any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means that if </a:t>
            </a:r>
            <a:r>
              <a:rPr lang="en-US" sz="1200" b="0" i="1" u="sng" kern="1200" dirty="0">
                <a:solidFill>
                  <a:schemeClr val="tx1"/>
                </a:solidFill>
                <a:effectLst/>
                <a:latin typeface="+mn-lt"/>
                <a:ea typeface="+mn-ea"/>
                <a:cs typeface="+mn-cs"/>
              </a:rPr>
              <a:t>your app</a:t>
            </a:r>
            <a:r>
              <a:rPr lang="en-US" sz="1200" b="0" i="0" u="none" kern="1200" dirty="0">
                <a:solidFill>
                  <a:schemeClr val="tx1"/>
                </a:solidFill>
                <a:effectLst/>
                <a:latin typeface="+mn-lt"/>
                <a:ea typeface="+mn-ea"/>
                <a:cs typeface="+mn-cs"/>
              </a:rPr>
              <a:t> can read data from the token,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used a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client as an example, but JSON Web Tokens work for server-to-server API calls as well.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can also be used for single-sign-on, at least in simple cases. </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let's say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with her username and password, which will get her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it gives her access to multiple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3314261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the token was created, but then she won the lottery and quit her job.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still validates, so server 2 has no way to know that her data has </a:t>
            </a:r>
            <a:r>
              <a:rPr lang="en-US" sz="1200" b="0" i="1" kern="1200" dirty="0">
                <a:solidFill>
                  <a:schemeClr val="tx1"/>
                </a:solidFill>
                <a:effectLst/>
                <a:latin typeface="+mn-lt"/>
                <a:ea typeface="+mn-ea"/>
                <a:cs typeface="+mn-cs"/>
              </a:rPr>
              <a:t>changed </a:t>
            </a:r>
            <a:r>
              <a:rPr lang="en-US" sz="1200" b="0" i="0" kern="1200" dirty="0">
                <a:solidFill>
                  <a:schemeClr val="tx1"/>
                </a:solidFill>
                <a:effectLst/>
                <a:latin typeface="+mn-lt"/>
                <a:ea typeface="+mn-ea"/>
                <a:cs typeface="+mn-cs"/>
              </a:rPr>
              <a:t>since the token was created. It will therefore continue to let her use the site even though she should no longer have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874103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easiest way to handle this is to add an expiration date to the token as a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token validates, but the expiration date is in the past, the server can force the user to re-authenticate and obtain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token containing their up-to-date security details.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strike="sngStrike" kern="1200" dirty="0">
                <a:solidFill>
                  <a:schemeClr val="tx1"/>
                </a:solidFill>
                <a:effectLst/>
                <a:latin typeface="+mn-lt"/>
                <a:ea typeface="+mn-ea"/>
                <a:cs typeface="+mn-cs"/>
              </a:rPr>
              <a:t>A more complex approach is to issue two different tokens: an access token, that is short-lived, and a refresh token that is longer-lived. The short-lived access token avoids hitting the database on </a:t>
            </a:r>
            <a:r>
              <a:rPr lang="en-US" sz="1200" b="0" i="1" strike="sngStrike" kern="1200" dirty="0">
                <a:solidFill>
                  <a:schemeClr val="tx1"/>
                </a:solidFill>
                <a:effectLst/>
                <a:latin typeface="+mn-lt"/>
                <a:ea typeface="+mn-ea"/>
                <a:cs typeface="+mn-cs"/>
              </a:rPr>
              <a:t>every request</a:t>
            </a:r>
            <a:r>
              <a:rPr lang="en-US" sz="1200" b="0" i="0" strike="sngStrike" kern="1200" dirty="0">
                <a:solidFill>
                  <a:schemeClr val="tx1"/>
                </a:solidFill>
                <a:effectLst/>
                <a:latin typeface="+mn-lt"/>
                <a:ea typeface="+mn-ea"/>
                <a:cs typeface="+mn-cs"/>
              </a:rPr>
              <a:t>, but doesn't stay valid for long. When it expires, the longer-lived refresh token can be used to seamlessly obtain a </a:t>
            </a:r>
            <a:r>
              <a:rPr lang="en-US" sz="1200" b="0" i="1" strike="sngStrike" kern="1200" dirty="0">
                <a:solidFill>
                  <a:schemeClr val="tx1"/>
                </a:solidFill>
                <a:effectLst/>
                <a:latin typeface="+mn-lt"/>
                <a:ea typeface="+mn-ea"/>
                <a:cs typeface="+mn-cs"/>
              </a:rPr>
              <a:t>new </a:t>
            </a:r>
            <a:r>
              <a:rPr lang="en-US" sz="1200" b="0" i="0" strike="sngStrike" kern="1200" dirty="0">
                <a:solidFill>
                  <a:schemeClr val="tx1"/>
                </a:solidFill>
                <a:effectLst/>
                <a:latin typeface="+mn-lt"/>
                <a:ea typeface="+mn-ea"/>
                <a:cs typeface="+mn-cs"/>
              </a:rPr>
              <a:t>access token without making the user re-authenticate, as long as the API key hasn't been revoked.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At the beginning I said I shipped a security defect a few years ago. It was basically this; I created a way of passing a token to the server, but that token would never expire and you could effectively stay logged in forever.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Moral of the story is, make sure you always have a plan for revoking or expiring whatever claims you sign.</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9127270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3351246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5304711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like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718710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10/17/2023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10/17/2023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10/17/2023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10/17/2023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9.png"/></Relationships>
</file>

<file path=ppt/slides/_rels/slide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6.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7.png"/></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image" Target="../media/image17.png"/></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7.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3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3.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3.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3.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6924973"/>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6665441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50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FD7D00"/>
                </a:solidFill>
                <a:latin typeface="Corbel" panose="020B0503020204020204" pitchFamily="34" charset="0"/>
              </a:rPr>
              <a:t>"Rak5T#i)</a:t>
            </a:r>
            <a:r>
              <a:rPr lang="en-US" dirty="0" err="1">
                <a:solidFill>
                  <a:srgbClr val="FD7D00"/>
                </a:solidFill>
                <a:latin typeface="Corbel" panose="020B0503020204020204" pitchFamily="34" charset="0"/>
              </a:rPr>
              <a:t>sl</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3991514" y="5148477"/>
            <a:ext cx="1543265" cy="1543265"/>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502549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3991514" y="5148477"/>
            <a:ext cx="1543265" cy="1543265"/>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sp>
        <p:nvSpPr>
          <p:cNvPr id="22" name="!!Url BG">
            <a:extLst>
              <a:ext uri="{FF2B5EF4-FFF2-40B4-BE49-F238E27FC236}">
                <a16:creationId xmlns:a16="http://schemas.microsoft.com/office/drawing/2014/main" id="{3ECE438E-F05A-40C2-91D0-E081E381B7B9}"/>
              </a:ext>
            </a:extLst>
          </p:cNvPr>
          <p:cNvSpPr/>
          <p:nvPr/>
        </p:nvSpPr>
        <p:spPr>
          <a:xfrm>
            <a:off x="3456619" y="7888301"/>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4" name="!!URL">
            <a:extLst>
              <a:ext uri="{FF2B5EF4-FFF2-40B4-BE49-F238E27FC236}">
                <a16:creationId xmlns:a16="http://schemas.microsoft.com/office/drawing/2014/main" id="{6A97C73E-D73C-947C-B537-2FC480BBAF1B}"/>
              </a:ext>
            </a:extLst>
          </p:cNvPr>
          <p:cNvSpPr txBox="1"/>
          <p:nvPr/>
        </p:nvSpPr>
        <p:spPr>
          <a:xfrm>
            <a:off x="4980351" y="7901481"/>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Header">
            <a:extLst>
              <a:ext uri="{FF2B5EF4-FFF2-40B4-BE49-F238E27FC236}">
                <a16:creationId xmlns:a16="http://schemas.microsoft.com/office/drawing/2014/main" id="{0FC0ADA4-324D-9570-934F-D689EF913604}"/>
              </a:ext>
            </a:extLst>
          </p:cNvPr>
          <p:cNvSpPr txBox="1"/>
          <p:nvPr/>
        </p:nvSpPr>
        <p:spPr>
          <a:xfrm>
            <a:off x="3521527" y="8302719"/>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7" name="!!Scheme">
            <a:extLst>
              <a:ext uri="{FF2B5EF4-FFF2-40B4-BE49-F238E27FC236}">
                <a16:creationId xmlns:a16="http://schemas.microsoft.com/office/drawing/2014/main" id="{78AFC637-B22F-D927-3BAD-AC7B3520CAF7}"/>
              </a:ext>
            </a:extLst>
          </p:cNvPr>
          <p:cNvSpPr txBox="1"/>
          <p:nvPr/>
        </p:nvSpPr>
        <p:spPr>
          <a:xfrm>
            <a:off x="5784398" y="8302719"/>
            <a:ext cx="1107996" cy="400110"/>
          </a:xfrm>
          <a:prstGeom prst="rect">
            <a:avLst/>
          </a:prstGeom>
          <a:noFill/>
        </p:spPr>
        <p:txBody>
          <a:bodyPr wrap="none" rtlCol="0">
            <a:spAutoFit/>
          </a:bodyPr>
          <a:lstStyle/>
          <a:p>
            <a:r>
              <a:rPr lang="en-US" sz="2000" b="1" dirty="0">
                <a:solidFill>
                  <a:srgbClr val="5B9BD5"/>
                </a:solidFill>
                <a:latin typeface="Courier New" panose="02070309020205020404" pitchFamily="49" charset="0"/>
                <a:cs typeface="Courier New" panose="02070309020205020404" pitchFamily="49" charset="0"/>
              </a:rPr>
              <a:t>Bearer</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A11683A7-9FEE-E918-7630-29DCA119AD31}"/>
              </a:ext>
            </a:extLst>
          </p:cNvPr>
          <p:cNvSpPr txBox="1"/>
          <p:nvPr/>
        </p:nvSpPr>
        <p:spPr>
          <a:xfrm>
            <a:off x="6892394" y="8300729"/>
            <a:ext cx="1803631" cy="400110"/>
          </a:xfrm>
          <a:prstGeom prst="rect">
            <a:avLst/>
          </a:prstGeom>
          <a:noFill/>
        </p:spPr>
        <p:txBody>
          <a:bodyPr wrap="square" rtlCol="0">
            <a:spAutoFit/>
          </a:bodyPr>
          <a:lstStyle/>
          <a:p>
            <a:r>
              <a:rPr lang="en-US" sz="2000" dirty="0">
                <a:solidFill>
                  <a:srgbClr val="C00000"/>
                </a:solidFill>
                <a:latin typeface="Courier New" panose="02070309020205020404" pitchFamily="49" charset="0"/>
                <a:cs typeface="Courier New" panose="02070309020205020404" pitchFamily="49" charset="0"/>
              </a:rPr>
              <a:t>FG753195…</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3556587" y="5111944"/>
            <a:ext cx="3335806"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6785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5192384"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138638" y="5111944"/>
            <a:ext cx="1803631"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2106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5583521" y="5111944"/>
            <a:ext cx="23952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6" name="TextBox 25">
            <a:extLst>
              <a:ext uri="{FF2B5EF4-FFF2-40B4-BE49-F238E27FC236}">
                <a16:creationId xmlns:a16="http://schemas.microsoft.com/office/drawing/2014/main" id="{17E97E5A-4EFF-487D-D67D-6A1798C4D3E0}"/>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300695969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078313"/>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55242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517342825"/>
              </p:ext>
            </p:extLst>
          </p:nvPr>
        </p:nvGraphicFramePr>
        <p:xfrm>
          <a:off x="14489228"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8" name="Picture 7">
            <a:extLst>
              <a:ext uri="{FF2B5EF4-FFF2-40B4-BE49-F238E27FC236}">
                <a16:creationId xmlns:a16="http://schemas.microsoft.com/office/drawing/2014/main" id="{9505DA27-2E85-99B8-F30F-D5E5370FA8E6}"/>
              </a:ext>
            </a:extLst>
          </p:cNvPr>
          <p:cNvPicPr>
            <a:picLocks noChangeAspect="1"/>
          </p:cNvPicPr>
          <p:nvPr/>
        </p:nvPicPr>
        <p:blipFill>
          <a:blip r:embed="rId3"/>
          <a:stretch>
            <a:fillRect/>
          </a:stretch>
        </p:blipFill>
        <p:spPr>
          <a:xfrm>
            <a:off x="13976774" y="3757038"/>
            <a:ext cx="930283" cy="992661"/>
          </a:xfrm>
          <a:prstGeom prst="rect">
            <a:avLst/>
          </a:prstGeom>
        </p:spPr>
      </p:pic>
      <p:sp>
        <p:nvSpPr>
          <p:cNvPr id="9" name="Rectangle: Rounded Corners 8">
            <a:extLst>
              <a:ext uri="{FF2B5EF4-FFF2-40B4-BE49-F238E27FC236}">
                <a16:creationId xmlns:a16="http://schemas.microsoft.com/office/drawing/2014/main" id="{521D0185-CD19-0A19-1FA2-090FC38EBA20}"/>
              </a:ext>
            </a:extLst>
          </p:cNvPr>
          <p:cNvSpPr/>
          <p:nvPr/>
        </p:nvSpPr>
        <p:spPr>
          <a:xfrm>
            <a:off x="15306424"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80380F1-CE80-EAC5-A882-649147AF5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408085" y="3275826"/>
            <a:ext cx="549132" cy="549132"/>
          </a:xfrm>
          <a:prstGeom prst="rect">
            <a:avLst/>
          </a:prstGeom>
        </p:spPr>
      </p:pic>
      <p:sp>
        <p:nvSpPr>
          <p:cNvPr id="12" name="!!ApiKeyTxt">
            <a:extLst>
              <a:ext uri="{FF2B5EF4-FFF2-40B4-BE49-F238E27FC236}">
                <a16:creationId xmlns:a16="http://schemas.microsoft.com/office/drawing/2014/main" id="{77871DC8-6F7A-5932-B0D5-394D1C5B4A5E}"/>
              </a:ext>
            </a:extLst>
          </p:cNvPr>
          <p:cNvSpPr txBox="1"/>
          <p:nvPr/>
        </p:nvSpPr>
        <p:spPr>
          <a:xfrm>
            <a:off x="16272032"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9B6B08BF-E4ED-B64E-08C9-8D3E2F10B524}"/>
              </a:ext>
            </a:extLst>
          </p:cNvPr>
          <p:cNvSpPr txBox="1"/>
          <p:nvPr/>
        </p:nvSpPr>
        <p:spPr>
          <a:xfrm>
            <a:off x="15948802"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4" name="Picture 13">
            <a:extLst>
              <a:ext uri="{FF2B5EF4-FFF2-40B4-BE49-F238E27FC236}">
                <a16:creationId xmlns:a16="http://schemas.microsoft.com/office/drawing/2014/main" id="{9640FF0F-8C92-4A3F-EB39-57E368024767}"/>
              </a:ext>
            </a:extLst>
          </p:cNvPr>
          <p:cNvPicPr>
            <a:picLocks noChangeAspect="1"/>
          </p:cNvPicPr>
          <p:nvPr/>
        </p:nvPicPr>
        <p:blipFill>
          <a:blip r:embed="rId3"/>
          <a:stretch>
            <a:fillRect/>
          </a:stretch>
        </p:blipFill>
        <p:spPr>
          <a:xfrm>
            <a:off x="13976774" y="2611482"/>
            <a:ext cx="930283" cy="992661"/>
          </a:xfrm>
          <a:prstGeom prst="rect">
            <a:avLst/>
          </a:prstGeom>
        </p:spPr>
      </p:pic>
      <p:cxnSp>
        <p:nvCxnSpPr>
          <p:cNvPr id="15" name="Arrow 1">
            <a:extLst>
              <a:ext uri="{FF2B5EF4-FFF2-40B4-BE49-F238E27FC236}">
                <a16:creationId xmlns:a16="http://schemas.microsoft.com/office/drawing/2014/main" id="{19D4CE97-6337-1310-23D5-99B7437D58D6}"/>
              </a:ext>
            </a:extLst>
          </p:cNvPr>
          <p:cNvCxnSpPr>
            <a:cxnSpLocks/>
          </p:cNvCxnSpPr>
          <p:nvPr/>
        </p:nvCxnSpPr>
        <p:spPr>
          <a:xfrm>
            <a:off x="14839950"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4AFEC9E7-E0DA-F3AF-830E-BCF578343BE9}"/>
              </a:ext>
            </a:extLst>
          </p:cNvPr>
          <p:cNvCxnSpPr>
            <a:cxnSpLocks/>
          </p:cNvCxnSpPr>
          <p:nvPr/>
        </p:nvCxnSpPr>
        <p:spPr>
          <a:xfrm flipV="1">
            <a:off x="14839950"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0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6924973"/>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6924973"/>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74790</TotalTime>
  <Words>13924</Words>
  <Application>Microsoft Office PowerPoint</Application>
  <PresentationFormat>Widescreen</PresentationFormat>
  <Paragraphs>2336</Paragraphs>
  <Slides>139</Slides>
  <Notes>139</Notes>
  <HiddenSlides>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139</vt:i4>
      </vt:variant>
    </vt:vector>
  </HeadingPairs>
  <TitlesOfParts>
    <vt:vector size="150"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1259</cp:revision>
  <dcterms:created xsi:type="dcterms:W3CDTF">2013-12-09T01:29:59Z</dcterms:created>
  <dcterms:modified xsi:type="dcterms:W3CDTF">2023-10-18T01:02:52Z</dcterms:modified>
</cp:coreProperties>
</file>